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0" r:id="rId2"/>
    <p:sldId id="303" r:id="rId3"/>
    <p:sldId id="318" r:id="rId4"/>
    <p:sldId id="297" r:id="rId5"/>
    <p:sldId id="322" r:id="rId6"/>
    <p:sldId id="351" r:id="rId7"/>
    <p:sldId id="352" r:id="rId8"/>
    <p:sldId id="325" r:id="rId9"/>
    <p:sldId id="326" r:id="rId10"/>
    <p:sldId id="349" r:id="rId11"/>
    <p:sldId id="294" r:id="rId12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24/03/2019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24/03/2019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</a:t>
            </a:r>
            <a:r>
              <a:rPr lang="en-US" sz="4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recursos e cumprimento de sentença</a:t>
            </a:r>
            <a:endParaRPr lang="pt-BR" sz="4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2414453"/>
            <a:ext cx="871296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Pirassununga, SP, 28 de março de 2019</a:t>
            </a:r>
          </a:p>
          <a:p>
            <a:pPr algn="ctr" eaLnBrk="1" hangingPunct="1"/>
            <a:r>
              <a:rPr lang="en-US" altLang="pt-BR" sz="2400" b="1" dirty="0">
                <a:solidFill>
                  <a:srgbClr val="00B0F0"/>
                </a:solidFill>
              </a:rPr>
              <a:t>Marrocos Capacitação e Eventos</a:t>
            </a:r>
          </a:p>
          <a:p>
            <a:pPr algn="ctr" eaLnBrk="1" hangingPunct="1"/>
            <a:r>
              <a:rPr lang="en-US" altLang="pt-BR" sz="2400" b="1" dirty="0">
                <a:solidFill>
                  <a:srgbClr val="00B0F0"/>
                </a:solidFill>
              </a:rPr>
              <a:t>OAB Pirassununga, ESA e Comissões</a:t>
            </a:r>
          </a:p>
          <a:p>
            <a:pPr algn="ctr" eaLnBrk="1" hangingPunct="1"/>
            <a:r>
              <a:rPr lang="en-US" altLang="pt-BR" sz="2400" b="1" dirty="0">
                <a:solidFill>
                  <a:srgbClr val="00B0F0"/>
                </a:solidFill>
              </a:rPr>
              <a:t>Rosolem, Cabianca e Bonelli Advogados Associados</a:t>
            </a:r>
          </a:p>
          <a:p>
            <a:pPr algn="ctr" eaLnBrk="1" hangingPunct="1"/>
            <a:endParaRPr lang="en-US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50000"/>
                  <a:lumOff val="50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2299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(3)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Cumprimento provisório </a:t>
            </a:r>
            <a:r>
              <a:rPr lang="pt-BR" sz="2800" b="1" i="1" dirty="0">
                <a:solidFill>
                  <a:srgbClr val="FF0000"/>
                </a:solidFill>
              </a:rPr>
              <a:t>ope legis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i="1" dirty="0"/>
              <a:t>x</a:t>
            </a:r>
            <a:r>
              <a:rPr lang="pt-BR" sz="2800" dirty="0"/>
              <a:t> Cumprimento provisório </a:t>
            </a:r>
            <a:r>
              <a:rPr lang="pt-BR" sz="2800" b="1" i="1" dirty="0">
                <a:solidFill>
                  <a:srgbClr val="FF0000"/>
                </a:solidFill>
              </a:rPr>
              <a:t>ope judicis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</a:t>
            </a:r>
            <a:r>
              <a:rPr lang="pt-BR" sz="2400" dirty="0"/>
              <a:t>feito suspensivo dos recursos (995 par ún)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Em especial o recurso de apelação (1012)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</a:t>
            </a:r>
            <a:r>
              <a:rPr lang="pt-BR" sz="2400" dirty="0"/>
              <a:t>inâmica e relações com a Tutela Provisória (1012 § 1º V)</a:t>
            </a: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Sistema de controle (da concessão </a:t>
            </a:r>
            <a:r>
              <a:rPr lang="en-US" sz="2800" i="1" dirty="0"/>
              <a:t>e</a:t>
            </a:r>
            <a:r>
              <a:rPr lang="en-US" sz="2800" dirty="0"/>
              <a:t> da efetivação):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de instrumento: art. 1.015 I e parágrafo único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Agravo interno: art. 1.021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Pedido de suspensão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203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    Livro II: </a:t>
            </a:r>
            <a:r>
              <a:rPr lang="en-US" sz="2400" b="1" dirty="0">
                <a:solidFill>
                  <a:srgbClr val="FF0000"/>
                </a:solidFill>
              </a:rPr>
              <a:t>Processo de Execução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i="1" dirty="0">
                <a:solidFill>
                  <a:srgbClr val="FF0000"/>
                </a:solidFill>
              </a:rPr>
              <a:t>        		</a:t>
            </a:r>
            <a:r>
              <a:rPr lang="en-US" sz="2400" dirty="0"/>
              <a:t>Livro III: </a:t>
            </a:r>
            <a:r>
              <a:rPr lang="en-US" sz="2400" b="1" dirty="0">
                <a:solidFill>
                  <a:srgbClr val="FF0000"/>
                </a:solidFill>
              </a:rPr>
              <a:t>Processo Cautelar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Livro V: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have esquerda 4"/>
          <p:cNvSpPr/>
          <p:nvPr/>
        </p:nvSpPr>
        <p:spPr>
          <a:xfrm>
            <a:off x="2483768" y="1423729"/>
            <a:ext cx="257315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4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(2)</a:t>
            </a:r>
            <a:br>
              <a:rPr lang="pt-BR" sz="32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692696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200" dirty="0"/>
              <a:t>Título I: procedimento comum </a:t>
            </a:r>
            <a:r>
              <a:rPr lang="en-US" sz="2200" b="1" dirty="0">
                <a:solidFill>
                  <a:srgbClr val="FF0000"/>
                </a:solidFill>
              </a:rPr>
              <a:t>(liquidação de sentença)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200" b="1" dirty="0">
                <a:solidFill>
                  <a:srgbClr val="FF0000"/>
                </a:solidFill>
              </a:rPr>
              <a:t>Título II: cumprimento da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200" dirty="0"/>
              <a:t>Título III: procedimentos especiais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Livro II: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processo de execução (título </a:t>
            </a:r>
            <a:r>
              <a:rPr lang="en-US" sz="2400" b="1" i="1" dirty="0">
                <a:solidFill>
                  <a:srgbClr val="FF0000"/>
                </a:solidFill>
              </a:rPr>
              <a:t>extrajudicial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200" dirty="0"/>
              <a:t>Título I: ordem dos processos nos Tribunais e processos de competência originária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200" dirty="0"/>
              <a:t>Título II: recursos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Livro Complementar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218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sincretismo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764704"/>
            <a:ext cx="924509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CPC de 2015 e o chamado “processo </a:t>
            </a:r>
            <a:r>
              <a:rPr lang="en-US" sz="2800" i="1" dirty="0">
                <a:solidFill>
                  <a:srgbClr val="FF0000"/>
                </a:solidFill>
              </a:rPr>
              <a:t>sincrético</a:t>
            </a:r>
            <a:r>
              <a:rPr lang="en-US" sz="2800" dirty="0"/>
              <a:t>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Tutela jurisdicional como “eixo metodológico”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Tutela antecipada </a:t>
            </a:r>
            <a:r>
              <a:rPr lang="pt-BR" sz="2800" b="1" dirty="0">
                <a:solidFill>
                  <a:srgbClr val="FF0000"/>
                </a:solidFill>
              </a:rPr>
              <a:t>+</a:t>
            </a:r>
            <a:r>
              <a:rPr lang="pt-BR" sz="2800" dirty="0"/>
              <a:t> processo cautelar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Fundamentos: urgência </a:t>
            </a:r>
            <a:r>
              <a:rPr lang="en-US" sz="2400" i="1" dirty="0"/>
              <a:t>x</a:t>
            </a:r>
            <a:r>
              <a:rPr lang="en-US" sz="2400" dirty="0"/>
              <a:t> evidência (294 </a:t>
            </a:r>
            <a:r>
              <a:rPr lang="en-US" sz="2400" i="1" dirty="0"/>
              <a:t>caput</a:t>
            </a:r>
            <a:r>
              <a:rPr lang="en-US" sz="2400" dirty="0"/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Tipos (294 parágrafo único)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Momento: antecedente </a:t>
            </a:r>
            <a:r>
              <a:rPr lang="en-US" i="1" dirty="0"/>
              <a:t>x</a:t>
            </a:r>
            <a:r>
              <a:rPr lang="en-US" dirty="0"/>
              <a:t> incidental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/>
              <a:t>Satisfatividade: cautelar </a:t>
            </a:r>
            <a:r>
              <a:rPr lang="en-US" i="1" dirty="0"/>
              <a:t>x</a:t>
            </a:r>
            <a:r>
              <a:rPr lang="en-US" dirty="0"/>
              <a:t> antecipada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Não só elementos de </a:t>
            </a:r>
            <a:r>
              <a:rPr lang="en-US" sz="2800" b="1" i="1" dirty="0">
                <a:solidFill>
                  <a:srgbClr val="FF0000"/>
                </a:solidFill>
              </a:rPr>
              <a:t>concessão</a:t>
            </a:r>
            <a:r>
              <a:rPr lang="en-US" sz="2800" dirty="0"/>
              <a:t>. Como </a:t>
            </a:r>
            <a:r>
              <a:rPr lang="en-US" sz="2800" b="1" i="1" dirty="0">
                <a:solidFill>
                  <a:srgbClr val="FF0000"/>
                </a:solidFill>
              </a:rPr>
              <a:t>efetivar</a:t>
            </a:r>
            <a:r>
              <a:rPr lang="en-US" sz="2800" b="1" dirty="0"/>
              <a:t>?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 papel do art. 4º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Referenciais: arts. 297, 519, 520, 521 e 527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Cumprimento provisório de </a:t>
            </a:r>
            <a:r>
              <a:rPr lang="en-US" sz="2800" i="1" u="sng" dirty="0"/>
              <a:t>decisão</a:t>
            </a:r>
            <a:r>
              <a:rPr lang="en-US" sz="2800" dirty="0"/>
              <a:t> = </a:t>
            </a:r>
            <a:r>
              <a:rPr lang="en-US" sz="2800" b="1" u="sng" dirty="0">
                <a:solidFill>
                  <a:srgbClr val="FF0000"/>
                </a:solidFill>
              </a:rPr>
              <a:t>efetivação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imediata</a:t>
            </a:r>
            <a:r>
              <a:rPr lang="en-US" sz="2800" dirty="0">
                <a:solidFill>
                  <a:srgbClr val="FF0000"/>
                </a:solidFill>
              </a:rPr>
              <a:t> de decisões </a:t>
            </a:r>
            <a:r>
              <a:rPr lang="en-US" sz="2800" b="1" i="1" dirty="0">
                <a:solidFill>
                  <a:srgbClr val="FF0000"/>
                </a:solidFill>
              </a:rPr>
              <a:t>provisórias</a:t>
            </a:r>
            <a:endParaRPr lang="pt-BR" sz="2800" b="1" i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Arts. 297, 519 e 527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08720"/>
            <a:ext cx="9136571" cy="5488560"/>
          </a:xfrm>
        </p:spPr>
        <p:txBody>
          <a:bodyPr/>
          <a:lstStyle/>
          <a:p>
            <a:pPr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297.</a:t>
            </a:r>
            <a:r>
              <a:rPr lang="pt-BR" sz="2800" dirty="0"/>
              <a:t> O juiz poderá determinar as </a:t>
            </a:r>
            <a:r>
              <a:rPr lang="pt-BR" sz="2800" b="1" dirty="0"/>
              <a:t>medidas</a:t>
            </a:r>
            <a:r>
              <a:rPr lang="pt-BR" sz="2800" dirty="0"/>
              <a:t> que considerar </a:t>
            </a:r>
            <a:r>
              <a:rPr lang="pt-BR" sz="2800" b="1" dirty="0"/>
              <a:t>adequadas</a:t>
            </a:r>
            <a:r>
              <a:rPr lang="pt-BR" sz="2800" dirty="0"/>
              <a:t> para efetivação da tutela provisória.</a:t>
            </a:r>
          </a:p>
          <a:p>
            <a:pPr lvl="1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Par ún.  A </a:t>
            </a:r>
            <a:r>
              <a:rPr lang="pt-BR" sz="2400" b="1" dirty="0"/>
              <a:t>efetivação da tutela provisória</a:t>
            </a:r>
            <a:r>
              <a:rPr lang="pt-BR" sz="2400" dirty="0"/>
              <a:t> observará as </a:t>
            </a:r>
            <a:r>
              <a:rPr lang="pt-BR" sz="2400" b="1" dirty="0"/>
              <a:t>normas referentes ao cumprimento provisório da sentença</a:t>
            </a:r>
            <a:r>
              <a:rPr lang="pt-BR" sz="2400" dirty="0"/>
              <a:t>, no que couber.</a:t>
            </a:r>
          </a:p>
          <a:p>
            <a:pPr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519.</a:t>
            </a:r>
            <a:r>
              <a:rPr lang="pt-BR" sz="2800" dirty="0"/>
              <a:t>  Aplicam-se as </a:t>
            </a:r>
            <a:r>
              <a:rPr lang="pt-BR" sz="2800" b="1" dirty="0"/>
              <a:t>disposições relativas ao cumprimento da sentença</a:t>
            </a:r>
            <a:r>
              <a:rPr lang="pt-BR" sz="2800" dirty="0"/>
              <a:t>, provisório ou definitivo, e à liquidação, no que couber, às </a:t>
            </a:r>
            <a:r>
              <a:rPr lang="pt-BR" sz="2800" b="1" dirty="0"/>
              <a:t>decisões que concederem tutela provisória.</a:t>
            </a:r>
          </a:p>
          <a:p>
            <a:pPr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527.</a:t>
            </a:r>
            <a:r>
              <a:rPr lang="pt-BR" sz="2800" dirty="0"/>
              <a:t> Aplicam-se as </a:t>
            </a:r>
            <a:r>
              <a:rPr lang="pt-BR" sz="2800" b="1" dirty="0"/>
              <a:t>disposições deste Capítulo ao cumprimento provisório da sentença</a:t>
            </a:r>
            <a:r>
              <a:rPr lang="pt-BR" sz="2800" dirty="0"/>
              <a:t>, no que couber.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b="1" dirty="0"/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98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520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I:</a:t>
            </a:r>
            <a:r>
              <a:rPr lang="pt-BR" sz="2800" dirty="0"/>
              <a:t> iniciativa e responsabilidade do exequente, que repara danos.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II e III e § 4º:</a:t>
            </a:r>
            <a:r>
              <a:rPr lang="pt-BR" sz="2800" dirty="0"/>
              <a:t> restituição das partes ao estado anterior sem desfazimento da alienação e liquidação nos autos.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IV:</a:t>
            </a:r>
            <a:r>
              <a:rPr lang="pt-BR" sz="2800" dirty="0"/>
              <a:t> satisfação mediante caução suficiente e idônea, arbitrada de plano e prestada nos autos.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Casos de dispensa (art. 521)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§ 1º:</a:t>
            </a:r>
            <a:r>
              <a:rPr lang="pt-BR" sz="2800" dirty="0"/>
              <a:t> cabe impugnação.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§§ 2º e 3º:</a:t>
            </a:r>
            <a:r>
              <a:rPr lang="pt-BR" sz="2800" dirty="0"/>
              <a:t> multa e honorários quando for de quantia.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§ 5º:</a:t>
            </a:r>
            <a:r>
              <a:rPr lang="pt-BR" sz="2800" dirty="0"/>
              <a:t> Abrange obrigações de fazer, não fazer e dar.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99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521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08720"/>
            <a:ext cx="9136571" cy="548856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Dispensa de caução (art. 520 IV) quando:</a:t>
            </a:r>
          </a:p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I:</a:t>
            </a:r>
            <a:r>
              <a:rPr lang="pt-BR" sz="2800" dirty="0"/>
              <a:t> crédito alimentar </a:t>
            </a:r>
            <a:r>
              <a:rPr lang="pt-BR" sz="2800" i="1" dirty="0"/>
              <a:t>independentemente de sua origem</a:t>
            </a:r>
            <a:endParaRPr lang="pt-BR" sz="2800" dirty="0"/>
          </a:p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II:</a:t>
            </a:r>
            <a:r>
              <a:rPr lang="pt-BR" sz="2800" dirty="0"/>
              <a:t> situação de necessidade</a:t>
            </a:r>
          </a:p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III:</a:t>
            </a:r>
            <a:r>
              <a:rPr lang="pt-BR" sz="2800" dirty="0"/>
              <a:t> pendência de Agravo em RE e Agravo em REsp</a:t>
            </a:r>
          </a:p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IV:</a:t>
            </a:r>
            <a:r>
              <a:rPr lang="pt-BR" sz="2800" dirty="0"/>
              <a:t> decisão consonante aos indexadores jurisprudenciais</a:t>
            </a:r>
          </a:p>
          <a:p>
            <a:pPr>
              <a:lnSpc>
                <a:spcPts val="4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b="1" dirty="0"/>
              <a:t>Parágrafo único:</a:t>
            </a:r>
            <a:r>
              <a:rPr lang="pt-BR" sz="2800" dirty="0"/>
              <a:t> mantém caução </a:t>
            </a:r>
            <a:r>
              <a:rPr lang="pt-BR" sz="2800" i="1" dirty="0"/>
              <a:t>se</a:t>
            </a:r>
            <a:r>
              <a:rPr lang="pt-BR" sz="2800" dirty="0"/>
              <a:t> dispensa puder causar “manifesto risco de grave dano de difícil ou incerta reparação”.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37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2299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(1)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Referencial do art. 520: satisfação mediante caução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Art. 300 § 1º (para </a:t>
            </a:r>
            <a:r>
              <a:rPr lang="en-US" sz="2400" b="1" i="1" dirty="0">
                <a:solidFill>
                  <a:srgbClr val="FF0000"/>
                </a:solidFill>
              </a:rPr>
              <a:t>concessão</a:t>
            </a:r>
            <a:r>
              <a:rPr lang="en-US" sz="2400" dirty="0"/>
              <a:t>). Em rigor, para </a:t>
            </a:r>
            <a:r>
              <a:rPr lang="en-US" sz="2400" b="1" i="1" dirty="0">
                <a:solidFill>
                  <a:srgbClr val="FF0000"/>
                </a:solidFill>
              </a:rPr>
              <a:t>efetivação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Interpretando as hipóteses de dispensa de caução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Efetivação consoante a modalidade obrigacional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Relação com as diversas modalidades obrigacionais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Tipicidade </a:t>
            </a:r>
            <a:r>
              <a:rPr lang="en-US" sz="2400" i="1" dirty="0"/>
              <a:t>x</a:t>
            </a:r>
            <a:r>
              <a:rPr lang="en-US" sz="2400" dirty="0"/>
              <a:t> atipicidade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Art. 139 IV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Agravo de instrumento </a:t>
            </a:r>
            <a:r>
              <a:rPr lang="en-US" sz="2800" i="1" dirty="0"/>
              <a:t>ou</a:t>
            </a:r>
            <a:r>
              <a:rPr lang="en-US" sz="2800" dirty="0"/>
              <a:t> Impugnação </a:t>
            </a:r>
            <a:r>
              <a:rPr lang="en-US" sz="2800" b="1" dirty="0"/>
              <a:t>(?)</a:t>
            </a:r>
            <a:endParaRPr lang="pt-BR" sz="2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022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2299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(2)</a:t>
            </a:r>
            <a:endParaRPr lang="pt-BR" sz="3600" b="1" spc="1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908720"/>
            <a:ext cx="9136571" cy="5488560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Flexibilização quando TP fundamentada em </a:t>
            </a:r>
            <a:r>
              <a:rPr lang="en-US" sz="2800" dirty="0">
                <a:solidFill>
                  <a:srgbClr val="FF0000"/>
                </a:solidFill>
              </a:rPr>
              <a:t>urgência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Flexibilização quando TP relacionada a alimentos</a:t>
            </a:r>
          </a:p>
          <a:p>
            <a:pPr lvl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Que tipos de alimentos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Quando se tratar de Poder Público</a:t>
            </a:r>
          </a:p>
          <a:p>
            <a:pPr lvl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Observância ao modelo constitucional: consequências e possibilidades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Conceitos vagos (“no que couber”) e (indispensável) motivação judicial (art. 489 § 1º II)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Responsabilidade </a:t>
            </a:r>
            <a:r>
              <a:rPr lang="en-US" sz="2800" i="1" dirty="0"/>
              <a:t>objetiva</a:t>
            </a:r>
            <a:r>
              <a:rPr lang="en-US" sz="2800" dirty="0"/>
              <a:t> no mesmo processo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33142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633</Words>
  <Application>Microsoft Office PowerPoint</Application>
  <PresentationFormat>Apresentação na tela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Design padrão</vt:lpstr>
      <vt:lpstr>Tutela provisória, recursos e cumprimento de sentença</vt:lpstr>
      <vt:lpstr>Visão estrutural do CPC 2015 (1)</vt:lpstr>
      <vt:lpstr> Visão estrutural do CPC 2015 (2) </vt:lpstr>
      <vt:lpstr>O sincretismo</vt:lpstr>
      <vt:lpstr>Arts. 297, 519 e 527</vt:lpstr>
      <vt:lpstr>Art. 520</vt:lpstr>
      <vt:lpstr>Art. 521</vt:lpstr>
      <vt:lpstr>Aplicações (1)</vt:lpstr>
      <vt:lpstr>Aplicações (2)</vt:lpstr>
      <vt:lpstr>Aplicações (3)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178</cp:revision>
  <cp:lastPrinted>2017-05-10T19:10:53Z</cp:lastPrinted>
  <dcterms:created xsi:type="dcterms:W3CDTF">2007-03-23T14:32:10Z</dcterms:created>
  <dcterms:modified xsi:type="dcterms:W3CDTF">2019-03-24T13:36:15Z</dcterms:modified>
</cp:coreProperties>
</file>