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0" r:id="rId2"/>
    <p:sldId id="358" r:id="rId3"/>
    <p:sldId id="360" r:id="rId4"/>
    <p:sldId id="362" r:id="rId5"/>
    <p:sldId id="363" r:id="rId6"/>
    <p:sldId id="361" r:id="rId7"/>
    <p:sldId id="364" r:id="rId8"/>
    <p:sldId id="294" r:id="rId9"/>
  </p:sldIdLst>
  <p:sldSz cx="9144000" cy="6858000" type="screen4x3"/>
  <p:notesSz cx="6865938" cy="95408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234"/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9431" y="0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07/10/2019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062317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9431" y="9062317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9431" y="0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07/10/2019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049338" y="717550"/>
            <a:ext cx="4767262" cy="357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7" tIns="45303" rIns="90607" bIns="45303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6279" y="4532674"/>
            <a:ext cx="5493384" cy="4293394"/>
          </a:xfrm>
          <a:prstGeom prst="rect">
            <a:avLst/>
          </a:prstGeom>
        </p:spPr>
        <p:txBody>
          <a:bodyPr vert="horz" lIns="90607" tIns="45303" rIns="90607" bIns="45303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062317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9431" y="9062317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58" y="0"/>
            <a:ext cx="9144000" cy="1599333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Cumprimento Provisório</a:t>
            </a:r>
            <a:b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Sentença</a:t>
            </a:r>
            <a:br>
              <a:rPr lang="pt-BR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251520" y="1715738"/>
            <a:ext cx="8784976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altLang="pt-BR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800" b="1" dirty="0">
              <a:solidFill>
                <a:srgbClr val="0070C0"/>
              </a:solidFill>
            </a:endParaRPr>
          </a:p>
          <a:p>
            <a:pPr algn="ctr" eaLnBrk="1" hangingPunct="1"/>
            <a:r>
              <a:rPr lang="pt-BR" altLang="pt-BR" sz="2800" b="1" dirty="0">
                <a:solidFill>
                  <a:srgbClr val="0070C0"/>
                </a:solidFill>
              </a:rPr>
              <a:t>Instituto de Direito Romeu Felipe Bacellar</a:t>
            </a:r>
          </a:p>
          <a:p>
            <a:pPr algn="ctr" eaLnBrk="1" hangingPunct="1"/>
            <a:endParaRPr lang="pt-BR" altLang="pt-BR" sz="2800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pt-BR" altLang="pt-BR" sz="2000" b="1" dirty="0">
                <a:solidFill>
                  <a:srgbClr val="C00000"/>
                </a:solidFill>
              </a:rPr>
              <a:t>Curitiba, PR, 10 de outubro de 2019</a:t>
            </a:r>
          </a:p>
          <a:p>
            <a:pPr algn="ctr" eaLnBrk="1" hangingPunct="1"/>
            <a:endParaRPr lang="pt-BR" altLang="pt-BR" sz="2400" b="1" dirty="0">
              <a:solidFill>
                <a:srgbClr val="0070C0"/>
              </a:solidFill>
            </a:endParaRPr>
          </a:p>
          <a:p>
            <a:pPr algn="ctr" eaLnBrk="1" hangingPunct="1"/>
            <a:r>
              <a:rPr lang="pt-BR" altLang="pt-BR" sz="2400" b="1" dirty="0">
                <a:solidFill>
                  <a:srgbClr val="0070C0"/>
                </a:solidFill>
              </a:rPr>
              <a:t>Cassio Scarpinella Bueno</a:t>
            </a:r>
          </a:p>
          <a:p>
            <a:pPr algn="ctr" eaLnBrk="1" hangingPunct="1"/>
            <a:r>
              <a:rPr lang="en-US" alt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7876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13387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Regime fundamental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Relação do tema com a </a:t>
            </a:r>
            <a:r>
              <a:rPr lang="pt-BR" sz="2400" i="1" dirty="0">
                <a:solidFill>
                  <a:srgbClr val="FF0000"/>
                </a:solidFill>
              </a:rPr>
              <a:t>eficácia</a:t>
            </a:r>
            <a:r>
              <a:rPr lang="pt-BR" sz="2400" dirty="0"/>
              <a:t> das decisões (520 + 995)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“</a:t>
            </a:r>
            <a:r>
              <a:rPr lang="pt-BR" sz="2200" dirty="0"/>
              <a:t>Provisória” = “</a:t>
            </a:r>
            <a:r>
              <a:rPr lang="pt-BR" sz="2200" dirty="0">
                <a:solidFill>
                  <a:srgbClr val="FF0000"/>
                </a:solidFill>
              </a:rPr>
              <a:t>Imediato</a:t>
            </a:r>
            <a:r>
              <a:rPr lang="pt-BR" sz="2200" dirty="0"/>
              <a:t>”. “Sentença” = “</a:t>
            </a:r>
            <a:r>
              <a:rPr lang="pt-BR" sz="2200" dirty="0">
                <a:solidFill>
                  <a:srgbClr val="FF0000"/>
                </a:solidFill>
              </a:rPr>
              <a:t>Título executivo</a:t>
            </a:r>
            <a:r>
              <a:rPr lang="pt-BR" sz="2400" dirty="0"/>
              <a:t>”.</a:t>
            </a:r>
          </a:p>
          <a:p>
            <a:pPr eaLnBrk="1" hangingPunct="1"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“Mesma forma que o cumprimento definitivo” de acordo com o “seguinte regime” (520 </a:t>
            </a:r>
            <a:r>
              <a:rPr lang="pt-BR" sz="2400" i="1" dirty="0"/>
              <a:t>caput</a:t>
            </a:r>
            <a:r>
              <a:rPr lang="pt-BR" sz="2400" dirty="0"/>
              <a:t>):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/>
              <a:t>Iniciativa e responsabilização do exequente (520 I a III e § 4º)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/>
              <a:t>Possibilidade de satisfação mediante a prestação de caução como regra (520 IV)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pt-BR" sz="2000" dirty="0"/>
              <a:t>Hipóteses de dispensa (521)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/>
              <a:t>Possibilidade de impugnação (520 § 1º)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pt-BR" sz="2000" dirty="0"/>
              <a:t>Se não apresentar </a:t>
            </a:r>
            <a:r>
              <a:rPr lang="pt-BR" sz="2000" b="1" dirty="0">
                <a:solidFill>
                  <a:srgbClr val="FF0000"/>
                </a:solidFill>
              </a:rPr>
              <a:t>(?)</a:t>
            </a:r>
            <a:endParaRPr lang="pt-BR" sz="2000" dirty="0"/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/>
              <a:t>Previsão expressa da incidência da multa e dos honorários (520 §§ 2º e 3º)</a:t>
            </a:r>
          </a:p>
          <a:p>
            <a:pPr eaLnBrk="1" hangingPunct="1"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Alcance das regras (520 § 5º e 297, 519 e 527)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6992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33829" y="6248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Caução (520 IV)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/>
              <a:t>Caução para:</a:t>
            </a:r>
          </a:p>
          <a:p>
            <a:pPr lvl="1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Levantamento de depósito em dinheiro </a:t>
            </a:r>
          </a:p>
          <a:p>
            <a:pPr lvl="1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Prática de atos que importem transferência de posse ou alienação de propriedade ou de outro direito real</a:t>
            </a:r>
          </a:p>
          <a:p>
            <a:pPr lvl="1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Dos quais possa resultar grave dano ao executado, dependem de caução suficiente e idônea, arbitrada de plano pelo juiz e prestada nos próprios autos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/>
              <a:t>Caução “suficiente e idônea”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/>
              <a:t>“Arbitrada de plano pelo juiz”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/>
              <a:t>“Prestada nos próprios autos”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6926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Dispensa de caução (521)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Hipóteses: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Crédito de natureza alimentar </a:t>
            </a:r>
            <a:r>
              <a:rPr lang="pt-BR" sz="2400" i="1" dirty="0"/>
              <a:t>independentemente de sua origem </a:t>
            </a:r>
            <a:r>
              <a:rPr lang="pt-BR" sz="2400" dirty="0"/>
              <a:t>(I)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Credor demonstrar situação de necessidade </a:t>
            </a:r>
            <a:r>
              <a:rPr lang="pt-BR" sz="2400" b="1" dirty="0"/>
              <a:t>(II)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Pender o agravo do art. 1042 </a:t>
            </a:r>
            <a:r>
              <a:rPr lang="pt-BR" sz="2400" b="1" dirty="0"/>
              <a:t>(III)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Decisão executada em consonância com súmula STF ou do STJ ou em conformidade com acórdão de casos repetitivos </a:t>
            </a:r>
            <a:r>
              <a:rPr lang="pt-BR" sz="2400" b="1" dirty="0"/>
              <a:t>(IV)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Preservação da caução quando “da dispensa possa resultar manifesto risco de grave dano de difícil ou incerta reparação” </a:t>
            </a:r>
            <a:r>
              <a:rPr lang="pt-BR" sz="2400" b="1" dirty="0"/>
              <a:t>(par ún)</a:t>
            </a:r>
          </a:p>
          <a:p>
            <a:pPr marL="457200" lvl="1" indent="0"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None/>
            </a:pPr>
            <a:endParaRPr lang="en-US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5143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Documentação (522)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400" dirty="0"/>
              <a:t>Petição dirigida ao juízo competente (516)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Indeferimento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(?)</a:t>
            </a:r>
          </a:p>
          <a:p>
            <a:pPr eaLnBrk="1" hangingPunct="1"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400" dirty="0"/>
              <a:t>Autos eletrônicos</a:t>
            </a:r>
          </a:p>
          <a:p>
            <a:pPr eaLnBrk="1" hangingPunct="1"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400" dirty="0"/>
              <a:t>Autos não eletrônicos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Decisão exequenda </a:t>
            </a:r>
            <a:r>
              <a:rPr lang="en-US" sz="2400" b="1" dirty="0"/>
              <a:t>(I)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Certidão de interposição de recurso despido de efeito suspensivo </a:t>
            </a:r>
            <a:r>
              <a:rPr lang="en-US" sz="2400" b="1" dirty="0"/>
              <a:t>(II)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Procurações </a:t>
            </a:r>
            <a:r>
              <a:rPr lang="en-US" sz="2400" b="1" dirty="0"/>
              <a:t>(III)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Decisão de habilitação </a:t>
            </a:r>
            <a:r>
              <a:rPr lang="en-US" sz="2400" b="1" dirty="0"/>
              <a:t>(IV)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400" dirty="0"/>
              <a:t>“Outras peças processuais consideradas necessárias para demonstrar a existência do crédito” </a:t>
            </a:r>
            <a:r>
              <a:rPr lang="en-US" sz="2400" b="1" dirty="0"/>
              <a:t>(par ún)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400" dirty="0"/>
              <a:t>Falta de apresentação das peças</a:t>
            </a:r>
          </a:p>
          <a:p>
            <a:pPr marL="457200" lvl="1" indent="0"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None/>
            </a:pPr>
            <a:endParaRPr lang="en-US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6734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33829" y="6248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spc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Aplicações (1)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pt-BR" sz="2400" dirty="0"/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Cumprimento provisório </a:t>
            </a:r>
            <a:r>
              <a:rPr lang="pt-BR" sz="2400" b="1" i="1" dirty="0">
                <a:solidFill>
                  <a:srgbClr val="FF0000"/>
                </a:solidFill>
              </a:rPr>
              <a:t>ope legis</a:t>
            </a:r>
            <a:r>
              <a:rPr lang="pt-BR" sz="2400" dirty="0">
                <a:solidFill>
                  <a:srgbClr val="FF0000"/>
                </a:solidFill>
              </a:rPr>
              <a:t> </a:t>
            </a:r>
            <a:r>
              <a:rPr lang="pt-BR" sz="2400" i="1" dirty="0"/>
              <a:t>x</a:t>
            </a:r>
            <a:r>
              <a:rPr lang="pt-BR" sz="2400" dirty="0"/>
              <a:t> Cumprimento provisório </a:t>
            </a:r>
            <a:r>
              <a:rPr lang="pt-BR" sz="2400" b="1" i="1" dirty="0">
                <a:solidFill>
                  <a:srgbClr val="FF0000"/>
                </a:solidFill>
              </a:rPr>
              <a:t>ope judicis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Efeito suspensivo dos recursos (995 par ún)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Em especial o recurso de apelação (1012)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Dinâmica e relações com a Tutela Provisória (1012 § 1º V)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/>
              <a:t>Sistema de controle (da concessão </a:t>
            </a:r>
            <a:r>
              <a:rPr lang="pt-BR" sz="2800" i="1" dirty="0"/>
              <a:t>e</a:t>
            </a:r>
            <a:r>
              <a:rPr lang="pt-BR" sz="2800" dirty="0"/>
              <a:t> da efetivação):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Agravo de instrumento: art. 1.015 I e parágrafo único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Agravo interno: art. 1.021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Pedido de suspensão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0490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33829" y="6248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spc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Aplicações (2)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pt-BR" sz="2400" dirty="0"/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Cumprimento provisório de </a:t>
            </a:r>
            <a:r>
              <a:rPr lang="pt-BR" sz="2400" i="1" dirty="0"/>
              <a:t>astreintes</a:t>
            </a:r>
            <a:r>
              <a:rPr lang="pt-BR" sz="2400" dirty="0"/>
              <a:t> (537 § 3º)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Cumprimento provisório e julgamento antecipado </a:t>
            </a:r>
            <a:r>
              <a:rPr lang="pt-BR" sz="2400" i="1" dirty="0"/>
              <a:t>parcial</a:t>
            </a:r>
            <a:r>
              <a:rPr lang="pt-BR" sz="2400" dirty="0"/>
              <a:t> de mérito (356 § 2º)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Cumprimento provisório contra a Fazenda Pública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O “modelo constitucional” e o trânsito em julgado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Vedações </a:t>
            </a:r>
            <a:r>
              <a:rPr lang="pt-BR" sz="2400" i="1" dirty="0"/>
              <a:t>legais</a:t>
            </a:r>
            <a:endParaRPr lang="pt-BR" sz="2400" dirty="0"/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/>
              <a:t>Efetivação da tutela provisória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Arts. 297, 519 e 527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Flexibilizações </a:t>
            </a:r>
            <a:r>
              <a:rPr lang="pt-BR" sz="2400" b="1" dirty="0">
                <a:solidFill>
                  <a:srgbClr val="FF0000"/>
                </a:solidFill>
              </a:rPr>
              <a:t>(?)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8243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C00000"/>
                </a:solidFill>
              </a:rPr>
              <a:t>Muito obrigado !!!!</a:t>
            </a:r>
            <a:endParaRPr lang="pt-BR" sz="4000" b="1" kern="0" dirty="0">
              <a:solidFill>
                <a:srgbClr val="C00000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756428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1266</TotalTime>
  <Words>527</Words>
  <Application>Microsoft Office PowerPoint</Application>
  <PresentationFormat>Apresentação na tela (4:3)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Design padrão</vt:lpstr>
      <vt:lpstr> Cumprimento Provisório da Sentença </vt:lpstr>
      <vt:lpstr>Regime fundamental</vt:lpstr>
      <vt:lpstr>Caução (520 IV)</vt:lpstr>
      <vt:lpstr>Dispensa de caução (521)</vt:lpstr>
      <vt:lpstr>Documentação (522)</vt:lpstr>
      <vt:lpstr>Aplicações (1)</vt:lpstr>
      <vt:lpstr>Aplicações (2)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317</cp:revision>
  <cp:lastPrinted>2017-06-30T09:41:53Z</cp:lastPrinted>
  <dcterms:created xsi:type="dcterms:W3CDTF">2007-03-23T14:32:10Z</dcterms:created>
  <dcterms:modified xsi:type="dcterms:W3CDTF">2019-10-08T02:55:45Z</dcterms:modified>
</cp:coreProperties>
</file>