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74" r:id="rId2"/>
    <p:sldId id="352" r:id="rId3"/>
    <p:sldId id="360" r:id="rId4"/>
    <p:sldId id="475" r:id="rId5"/>
    <p:sldId id="478" r:id="rId6"/>
    <p:sldId id="476" r:id="rId7"/>
    <p:sldId id="479" r:id="rId8"/>
    <p:sldId id="294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arpinella" initials="S" lastIdx="1" clrIdx="0">
    <p:extLst>
      <p:ext uri="{19B8F6BF-5375-455C-9EA6-DF929625EA0E}">
        <p15:presenceInfo xmlns:p15="http://schemas.microsoft.com/office/powerpoint/2012/main" userId="Scarpine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800"/>
    <a:srgbClr val="BA977C"/>
    <a:srgbClr val="AC978A"/>
    <a:srgbClr val="C19015"/>
    <a:srgbClr val="996600"/>
    <a:srgbClr val="E9B637"/>
    <a:srgbClr val="9F7611"/>
    <a:srgbClr val="FE3000"/>
    <a:srgbClr val="3A2C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3" autoAdjust="0"/>
    <p:restoredTop sz="94660"/>
  </p:normalViewPr>
  <p:slideViewPr>
    <p:cSldViewPr>
      <p:cViewPr varScale="1">
        <p:scale>
          <a:sx n="114" d="100"/>
          <a:sy n="114" d="100"/>
        </p:scale>
        <p:origin x="14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27/11/2019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27/11/2019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36571" cy="134947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002060"/>
                </a:solidFill>
              </a:rPr>
            </a:b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ESTRATÉGIAS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PROCESSUAIS DIVERSAS DAS AÇÕES TÍPICAS NA LOCAÇÃO URBANA</a:t>
            </a:r>
            <a:br>
              <a:rPr lang="pt-BR" dirty="0">
                <a:solidFill>
                  <a:srgbClr val="002060"/>
                </a:solidFill>
              </a:rPr>
            </a:br>
            <a:endParaRPr lang="pt-BR" sz="3000" b="1" i="1" dirty="0">
              <a:solidFill>
                <a:srgbClr val="00206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860" y="1772816"/>
            <a:ext cx="913657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1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sz="2400" b="1" dirty="0">
                <a:solidFill>
                  <a:srgbClr val="C00000"/>
                </a:solidFill>
              </a:rPr>
              <a:t>Curso de Pós-Graduação </a:t>
            </a:r>
            <a:r>
              <a:rPr lang="pt-BR" sz="2400" b="1" i="1" dirty="0">
                <a:solidFill>
                  <a:srgbClr val="C00000"/>
                </a:solidFill>
              </a:rPr>
              <a:t>Lato Sensu </a:t>
            </a:r>
            <a:r>
              <a:rPr lang="pt-BR" sz="2400" b="1" dirty="0">
                <a:solidFill>
                  <a:srgbClr val="C00000"/>
                </a:solidFill>
              </a:rPr>
              <a:t>em Direito Imobiliário </a:t>
            </a:r>
          </a:p>
          <a:p>
            <a:pPr algn="ctr" eaLnBrk="1" hangingPunct="1"/>
            <a:endParaRPr 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sz="2400" b="1" dirty="0">
                <a:solidFill>
                  <a:srgbClr val="C00000"/>
                </a:solidFill>
              </a:rPr>
              <a:t>da PUC-COGEAE</a:t>
            </a:r>
            <a:endParaRPr lang="pt-BR" sz="2400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1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1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100" b="1" dirty="0">
                <a:solidFill>
                  <a:srgbClr val="0070C0"/>
                </a:solidFill>
              </a:rPr>
              <a:t>São Paulo, 27 de novembro de 2019</a:t>
            </a:r>
          </a:p>
          <a:p>
            <a:pPr algn="ctr" eaLnBrk="1" hangingPunct="1"/>
            <a:endParaRPr lang="pt-BR" altLang="pt-BR" sz="21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1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15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15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1" y="6458284"/>
            <a:ext cx="9151430" cy="2582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" y="6716520"/>
            <a:ext cx="9151429" cy="1414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86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433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Novo CPC: cenário político e jurídico. Palavras sobre o processo legislativo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Independentemente do novo CPC: conquistas teóricas e doutrinárias anteriores. O modelo constitucional do direito processual civil. O “neoconcretismo”. O “processo sincrético”.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Exemplo: art. 64 § 2º da LL: “indenização por ‘ação própria’”.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Novo CPC: divisão das Partes e dos Livros.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31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0"/>
            <a:ext cx="9143999" cy="951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geral do CPC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980728"/>
            <a:ext cx="9206906" cy="551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</a:pPr>
            <a:endParaRPr lang="pt-BR" sz="2400" b="1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cs typeface="Calibri" panose="020F0502020204030204" pitchFamily="34" charset="0"/>
              </a:rPr>
              <a:t>Normas fundamentais (arts. 1º a 12): significado e alcance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Honorários advocatícios (art. 85)</a:t>
            </a:r>
          </a:p>
          <a:p>
            <a:pPr marL="457200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Negócios processuais</a:t>
            </a:r>
          </a:p>
          <a:p>
            <a:pPr marL="1200150" lvl="1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Semelhanças e diferenças com os negócios de direito material</a:t>
            </a:r>
          </a:p>
          <a:p>
            <a:pPr marL="1600200" lvl="2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Em especial a licitude do objeto</a:t>
            </a:r>
          </a:p>
          <a:p>
            <a:pPr marL="1200150" lvl="1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Comunicações processuais</a:t>
            </a:r>
          </a:p>
          <a:p>
            <a:pPr marL="1600200" lvl="2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Indo além do art. 58 IV LL (carta com AR e Fax)</a:t>
            </a:r>
          </a:p>
          <a:p>
            <a:pPr marL="1200150" lvl="1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cs typeface="Arial" panose="020B0604020202020204" pitchFamily="34" charset="0"/>
              </a:rPr>
              <a:t>Prazos</a:t>
            </a:r>
            <a:endParaRPr lang="pt-BR" sz="2400" dirty="0">
              <a:cs typeface="Calibri" panose="020F0502020204030204" pitchFamily="34" charset="0"/>
            </a:endParaRPr>
          </a:p>
          <a:p>
            <a:pPr marL="1200150" lvl="1" indent="-457200">
              <a:lnSpc>
                <a:spcPts val="280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Provas (inclusive periciais) feitas antecipadamente e seu valor jurídico</a:t>
            </a:r>
          </a:p>
          <a:p>
            <a:pPr lvl="2" indent="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</a:pPr>
            <a:endParaRPr lang="pt-BR" sz="2400" b="1" dirty="0"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79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8520" y="0"/>
            <a:ext cx="9143999" cy="951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980728"/>
            <a:ext cx="9206906" cy="31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Tutela provisória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Taxatividade do rol do art. 311? Consequências. </a:t>
            </a:r>
          </a:p>
          <a:p>
            <a:pPr marL="1600200" lvl="2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Exemplo: art. 68 II LL e valor do aluguel provisório.</a:t>
            </a:r>
          </a:p>
          <a:p>
            <a:pPr marL="1600200" lvl="2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Exemplo: art. 69 LL: só pode cobrar diferença com trânsito em julgado.</a:t>
            </a:r>
          </a:p>
          <a:p>
            <a:pPr lvl="2" indent="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</a:pP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34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3999" cy="951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 comum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980728"/>
            <a:ext cx="9206906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O fim do procedimento sumário (art. 1049 parágrafo único): consequências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O direito transitório do art. 1046.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A ênfase nos meios “alternativos de solução de conflitos”.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Dever ou possibilidade de designação da ACM ?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Dificuldades práticas do entrosamento entre preliminares e a realização anterior da audiência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Exemplo: art. 68 II LL e valor do aluguel provisório.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Impacto dos negócios processuais na criação de procedimentos.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Preservação da reconvenção.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Coisa julgada e “benefício” a terceiros. Uma interpretação do art. 506.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pt-BR" sz="2400" dirty="0"/>
          </a:p>
          <a:p>
            <a:pPr lvl="1" indent="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</a:pPr>
            <a:endParaRPr lang="pt-BR" sz="2400" dirty="0"/>
          </a:p>
          <a:p>
            <a:pPr lvl="1" indent="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</a:pP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08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3999" cy="951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e processos nos Tribunais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980728"/>
            <a:ext cx="9206906" cy="250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Sistema recursal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da sentença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Redução do número de agravos de instrumento</a:t>
            </a:r>
          </a:p>
          <a:p>
            <a:pPr marL="1600200" lvl="2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tese 988 do STJ: consequências e aplicações</a:t>
            </a:r>
          </a:p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Os “indexadores jurisprudenciais”</a:t>
            </a:r>
          </a:p>
          <a:p>
            <a:pPr lvl="1" indent="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</a:pP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82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3999" cy="951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de sentença e execução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980728"/>
            <a:ext cx="9206906" cy="12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Cumprimento de sentença/processo de execução</a:t>
            </a:r>
          </a:p>
          <a:p>
            <a:pPr marL="1200150" lvl="1" indent="-457200">
              <a:lnSpc>
                <a:spcPts val="2880"/>
              </a:lnSpc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Em especial o art. 139 IV e a “atipicidade dos atos executivos”: limites, aplicações e possibilidades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71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043608" y="5469031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944" y="1458967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38" y="1486861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4F7FB9FF-17DC-4014-9A91-B0B28EE8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87" y="1500736"/>
            <a:ext cx="2248217" cy="275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401</Words>
  <Application>Microsoft Office PowerPoint</Application>
  <PresentationFormat>Apresentação na tela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Design padrão</vt:lpstr>
      <vt:lpstr> ESTRATÉGIAS PROCESSUAIS DIVERSAS DAS AÇÕES TÍPICAS NA LOCAÇÃO URBANA </vt:lpstr>
      <vt:lpstr>Considerações iniciais</vt:lpstr>
      <vt:lpstr>Parte geral do CPC</vt:lpstr>
      <vt:lpstr>Tutela provisória</vt:lpstr>
      <vt:lpstr>Procedimento comum</vt:lpstr>
      <vt:lpstr>Recursos e processos nos Tribunais</vt:lpstr>
      <vt:lpstr>Cumprimento de sentença e execução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384</cp:revision>
  <cp:lastPrinted>2018-06-28T15:36:05Z</cp:lastPrinted>
  <dcterms:created xsi:type="dcterms:W3CDTF">2007-03-23T14:32:10Z</dcterms:created>
  <dcterms:modified xsi:type="dcterms:W3CDTF">2019-11-27T19:44:08Z</dcterms:modified>
</cp:coreProperties>
</file>