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74" r:id="rId2"/>
    <p:sldId id="352" r:id="rId3"/>
    <p:sldId id="360" r:id="rId4"/>
    <p:sldId id="475" r:id="rId5"/>
    <p:sldId id="478" r:id="rId6"/>
    <p:sldId id="476" r:id="rId7"/>
    <p:sldId id="479" r:id="rId8"/>
    <p:sldId id="294" r:id="rId9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arpinella" initials="S" lastIdx="1" clrIdx="0">
    <p:extLst>
      <p:ext uri="{19B8F6BF-5375-455C-9EA6-DF929625EA0E}">
        <p15:presenceInfo xmlns:p15="http://schemas.microsoft.com/office/powerpoint/2012/main" userId="Scarpinel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2800"/>
    <a:srgbClr val="BA977C"/>
    <a:srgbClr val="AC978A"/>
    <a:srgbClr val="C19015"/>
    <a:srgbClr val="996600"/>
    <a:srgbClr val="E9B637"/>
    <a:srgbClr val="9F7611"/>
    <a:srgbClr val="FE3000"/>
    <a:srgbClr val="3A2C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63" autoAdjust="0"/>
    <p:restoredTop sz="94660"/>
  </p:normalViewPr>
  <p:slideViewPr>
    <p:cSldViewPr>
      <p:cViewPr varScale="1">
        <p:scale>
          <a:sx n="114" d="100"/>
          <a:sy n="114" d="100"/>
        </p:scale>
        <p:origin x="14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27/11/2019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27/11/2019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arpinellabueno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36571" cy="134947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rgbClr val="002060"/>
                </a:solidFill>
              </a:rPr>
            </a:br>
            <a:r>
              <a:rPr lang="pt-B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ESTRATÉGIAS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PROCESSUAIS DIVERSAS DAS AÇÕES TÍPICAS NA LOCAÇÃO URBANA</a:t>
            </a:r>
            <a:br>
              <a:rPr lang="pt-BR" dirty="0">
                <a:solidFill>
                  <a:srgbClr val="002060"/>
                </a:solidFill>
              </a:rPr>
            </a:br>
            <a:endParaRPr lang="pt-BR" sz="3000" b="1" i="1" dirty="0">
              <a:solidFill>
                <a:srgbClr val="00206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860" y="1772816"/>
            <a:ext cx="9136570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pt-BR" sz="21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sz="2400" b="1" dirty="0">
                <a:solidFill>
                  <a:srgbClr val="C00000"/>
                </a:solidFill>
              </a:rPr>
              <a:t>Curso de Pós-Graduação </a:t>
            </a:r>
            <a:r>
              <a:rPr lang="pt-BR" sz="2400" b="1" i="1" dirty="0">
                <a:solidFill>
                  <a:srgbClr val="C00000"/>
                </a:solidFill>
              </a:rPr>
              <a:t>Lato Sensu </a:t>
            </a:r>
            <a:r>
              <a:rPr lang="pt-BR" sz="2400" b="1" dirty="0">
                <a:solidFill>
                  <a:srgbClr val="C00000"/>
                </a:solidFill>
              </a:rPr>
              <a:t>em Direito Imobiliário </a:t>
            </a:r>
          </a:p>
          <a:p>
            <a:pPr algn="ctr" eaLnBrk="1" hangingPunct="1"/>
            <a:endParaRPr lang="pt-BR" sz="24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sz="2400" b="1" dirty="0">
                <a:solidFill>
                  <a:srgbClr val="C00000"/>
                </a:solidFill>
              </a:rPr>
              <a:t>da PUC-COGEAE</a:t>
            </a:r>
            <a:endParaRPr lang="pt-BR" sz="2400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100" b="1" dirty="0">
              <a:solidFill>
                <a:srgbClr val="0070C0"/>
              </a:solidFill>
            </a:endParaRPr>
          </a:p>
          <a:p>
            <a:pPr algn="ctr" eaLnBrk="1" hangingPunct="1"/>
            <a:endParaRPr lang="pt-BR" altLang="pt-BR" sz="2100" b="1" dirty="0">
              <a:solidFill>
                <a:srgbClr val="0070C0"/>
              </a:solidFill>
            </a:endParaRPr>
          </a:p>
          <a:p>
            <a:pPr algn="ctr" eaLnBrk="1" hangingPunct="1"/>
            <a:r>
              <a:rPr lang="pt-BR" altLang="pt-BR" sz="2100" b="1" dirty="0">
                <a:solidFill>
                  <a:srgbClr val="0070C0"/>
                </a:solidFill>
              </a:rPr>
              <a:t>São Paulo, 27 de novembro de 2019</a:t>
            </a:r>
          </a:p>
          <a:p>
            <a:pPr algn="ctr" eaLnBrk="1" hangingPunct="1"/>
            <a:endParaRPr lang="pt-BR" altLang="pt-BR" sz="21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1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Cassio Scarpinella Bueno</a:t>
            </a:r>
            <a:endParaRPr lang="en-US" altLang="pt-BR" sz="1500" b="1" dirty="0">
              <a:solidFill>
                <a:schemeClr val="tx1">
                  <a:lumMod val="65000"/>
                  <a:lumOff val="35000"/>
                </a:schemeClr>
              </a:solidFill>
              <a:hlinkClick r:id="rId2"/>
            </a:endParaRPr>
          </a:p>
          <a:p>
            <a:pPr algn="ctr" eaLnBrk="1" hangingPunct="1"/>
            <a:r>
              <a:rPr lang="en-US" altLang="pt-BR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15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1" y="6458284"/>
            <a:ext cx="9151430" cy="25823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1" y="6716520"/>
            <a:ext cx="9151429" cy="1414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5865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-99392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iniciais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55478" y="1268760"/>
            <a:ext cx="9107994" cy="4334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endParaRPr lang="pt-BR" sz="2400" dirty="0">
              <a:latin typeface="+mn-lt"/>
              <a:cs typeface="Calibri" panose="020F0502020204030204" pitchFamily="34" charset="0"/>
            </a:endParaRPr>
          </a:p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+mn-lt"/>
                <a:cs typeface="Calibri" panose="020F0502020204030204" pitchFamily="34" charset="0"/>
              </a:rPr>
              <a:t>Novo CPC: cenário político e jurídico. Palavras sobre o processo legislativo</a:t>
            </a:r>
          </a:p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+mn-lt"/>
                <a:cs typeface="Calibri" panose="020F0502020204030204" pitchFamily="34" charset="0"/>
              </a:rPr>
              <a:t>Independentemente do novo CPC: conquistas teóricas e doutrinárias anteriores. O modelo constitucional do direito processual civil. O “neoconcretismo”. O “processo sincrético”.</a:t>
            </a:r>
          </a:p>
          <a:p>
            <a:pPr marL="1200150" lvl="1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>
                <a:latin typeface="+mn-lt"/>
                <a:cs typeface="Calibri" panose="020F0502020204030204" pitchFamily="34" charset="0"/>
              </a:rPr>
              <a:t>Exemplo: art. 64 § 2º da LL: “indenização por ‘ação própria’”.</a:t>
            </a:r>
          </a:p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+mn-lt"/>
                <a:cs typeface="Calibri" panose="020F0502020204030204" pitchFamily="34" charset="0"/>
              </a:rPr>
              <a:t>Novo CPC: divisão das Partes e dos Livros.</a:t>
            </a:r>
          </a:p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457200" indent="-457200"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endParaRPr lang="pt-BR" sz="24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6316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0"/>
            <a:ext cx="9143999" cy="951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 geral do CPC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0" y="980728"/>
            <a:ext cx="9206906" cy="5514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2800"/>
              </a:lnSpc>
              <a:spcBef>
                <a:spcPts val="1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</a:pPr>
            <a:endParaRPr lang="pt-BR" sz="2400" b="1" dirty="0">
              <a:latin typeface="+mn-lt"/>
              <a:cs typeface="Calibri" panose="020F0502020204030204" pitchFamily="34" charset="0"/>
            </a:endParaRPr>
          </a:p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cs typeface="Calibri" panose="020F0502020204030204" pitchFamily="34" charset="0"/>
              </a:rPr>
              <a:t>Normas fundamentais (arts. 1º a 12): significado e alcance</a:t>
            </a:r>
          </a:p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/>
              <a:t>Honorários advocatícios (art. 85)</a:t>
            </a:r>
          </a:p>
          <a:p>
            <a:pPr marL="457200" indent="-457200">
              <a:lnSpc>
                <a:spcPts val="2800"/>
              </a:lnSpc>
              <a:spcBef>
                <a:spcPts val="1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/>
              <a:t>Negócios processuais</a:t>
            </a:r>
          </a:p>
          <a:p>
            <a:pPr marL="1200150" lvl="1" indent="-457200">
              <a:lnSpc>
                <a:spcPts val="2800"/>
              </a:lnSpc>
              <a:spcBef>
                <a:spcPts val="100"/>
              </a:spcBef>
              <a:spcAft>
                <a:spcPts val="5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Semelhanças e diferenças com os negócios de direito material</a:t>
            </a:r>
          </a:p>
          <a:p>
            <a:pPr marL="1600200" lvl="2" indent="-457200">
              <a:lnSpc>
                <a:spcPts val="2800"/>
              </a:lnSpc>
              <a:spcBef>
                <a:spcPts val="1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Em especial a licitude do objeto</a:t>
            </a:r>
          </a:p>
          <a:p>
            <a:pPr marL="1200150" lvl="1" indent="-457200">
              <a:lnSpc>
                <a:spcPts val="2800"/>
              </a:lnSpc>
              <a:spcBef>
                <a:spcPts val="100"/>
              </a:spcBef>
              <a:spcAft>
                <a:spcPts val="5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Comunicações processuais</a:t>
            </a:r>
          </a:p>
          <a:p>
            <a:pPr marL="1600200" lvl="2" indent="-457200">
              <a:lnSpc>
                <a:spcPts val="2800"/>
              </a:lnSpc>
              <a:spcBef>
                <a:spcPts val="1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Indo além do art. 58 IV LL (carta com AR e Fax)</a:t>
            </a:r>
          </a:p>
          <a:p>
            <a:pPr marL="1200150" lvl="1" indent="-457200">
              <a:lnSpc>
                <a:spcPts val="2800"/>
              </a:lnSpc>
              <a:spcBef>
                <a:spcPts val="100"/>
              </a:spcBef>
              <a:spcAft>
                <a:spcPts val="5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>
                <a:cs typeface="Arial" panose="020B0604020202020204" pitchFamily="34" charset="0"/>
              </a:rPr>
              <a:t>Prazos</a:t>
            </a:r>
            <a:endParaRPr lang="pt-BR" sz="2400" dirty="0">
              <a:cs typeface="Calibri" panose="020F0502020204030204" pitchFamily="34" charset="0"/>
            </a:endParaRPr>
          </a:p>
          <a:p>
            <a:pPr marL="1200150" lvl="1" indent="-457200">
              <a:lnSpc>
                <a:spcPts val="2800"/>
              </a:lnSpc>
              <a:spcBef>
                <a:spcPts val="100"/>
              </a:spcBef>
              <a:spcAft>
                <a:spcPts val="5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Provas (inclusive periciais) feitas antecipadamente e seu valor jurídico</a:t>
            </a:r>
          </a:p>
          <a:p>
            <a:pPr lvl="2" indent="0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</a:pPr>
            <a:endParaRPr lang="pt-BR" sz="2400" b="1" dirty="0"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2794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08520" y="0"/>
            <a:ext cx="9143999" cy="951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provisória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0" y="980728"/>
            <a:ext cx="9206906" cy="312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endParaRPr lang="pt-BR" sz="2400" dirty="0">
              <a:latin typeface="+mn-lt"/>
              <a:cs typeface="Calibri" panose="020F0502020204030204" pitchFamily="34" charset="0"/>
            </a:endParaRPr>
          </a:p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/>
              <a:t>Tutela provisória</a:t>
            </a:r>
          </a:p>
          <a:p>
            <a:pPr marL="1200150" lvl="1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Taxatividade do rol do art. 311? Consequências. </a:t>
            </a:r>
          </a:p>
          <a:p>
            <a:pPr marL="1600200" lvl="2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Exemplo: art. 68 II LL e valor do aluguel provisório.</a:t>
            </a:r>
          </a:p>
          <a:p>
            <a:pPr marL="1600200" lvl="2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Exemplo: art. 69 LL: só pode cobrar diferença com trânsito em julgado.</a:t>
            </a:r>
          </a:p>
          <a:p>
            <a:pPr lvl="2" indent="0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</a:pPr>
            <a:endParaRPr lang="pt-BR" sz="2400" dirty="0"/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5341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3999" cy="951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 comum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0" y="980728"/>
            <a:ext cx="9206906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/>
              <a:t>O fim do procedimento sumário (art. 1049 parágrafo único): consequências</a:t>
            </a:r>
          </a:p>
          <a:p>
            <a:pPr marL="1200150" lvl="1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O direito transitório do art. 1046.</a:t>
            </a:r>
          </a:p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/>
              <a:t>A ênfase nos meios “alternativos de solução de conflitos”.</a:t>
            </a:r>
          </a:p>
          <a:p>
            <a:pPr marL="1200150" lvl="1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Dever ou possibilidade de designação da ACM ?</a:t>
            </a:r>
          </a:p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/>
              <a:t>Dificuldades práticas do entrosamento entre preliminares e a realização anterior da audiência</a:t>
            </a:r>
          </a:p>
          <a:p>
            <a:pPr marL="1200150" lvl="1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Exemplo: art. 68 II LL e valor do aluguel provisório.</a:t>
            </a:r>
          </a:p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/>
              <a:t>Impacto dos negócios processuais na criação de procedimentos.</a:t>
            </a:r>
          </a:p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/>
              <a:t>Preservação da reconvenção.</a:t>
            </a:r>
          </a:p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/>
              <a:t>Coisa julgada e “benefício” a terceiros. Uma interpretação do art. 506.</a:t>
            </a:r>
          </a:p>
          <a:p>
            <a:pPr marL="1200150" lvl="1" indent="-457200">
              <a:lnSpc>
                <a:spcPts val="2880"/>
              </a:lnSpc>
              <a:spcBef>
                <a:spcPts val="100"/>
              </a:spcBef>
              <a:spcAft>
                <a:spcPts val="5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endParaRPr lang="pt-BR" sz="2400" dirty="0"/>
          </a:p>
          <a:p>
            <a:pPr lvl="1" indent="0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</a:pPr>
            <a:endParaRPr lang="pt-BR" sz="2400" dirty="0"/>
          </a:p>
          <a:p>
            <a:pPr lvl="1" indent="0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</a:pPr>
            <a:endParaRPr lang="pt-BR" sz="2400" dirty="0"/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9087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3999" cy="951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 e processos nos Tribunais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0" y="980728"/>
            <a:ext cx="9206906" cy="2500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/>
              <a:t>Sistema recursal</a:t>
            </a:r>
          </a:p>
          <a:p>
            <a:pPr marL="1200150" lvl="1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Cumprimento provisório da sentença</a:t>
            </a:r>
          </a:p>
          <a:p>
            <a:pPr marL="1200150" lvl="1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Redução do número de agravos de instrumento</a:t>
            </a:r>
          </a:p>
          <a:p>
            <a:pPr marL="1600200" lvl="2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 tese 988 do STJ: consequências e aplicações</a:t>
            </a:r>
          </a:p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/>
              <a:t>Os “indexadores jurisprudenciais”</a:t>
            </a:r>
          </a:p>
          <a:p>
            <a:pPr lvl="1" indent="0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</a:pPr>
            <a:endParaRPr lang="pt-BR" sz="2400" dirty="0"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2827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3999" cy="951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Cumprimento de sentença e execução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0" y="980728"/>
            <a:ext cx="9206906" cy="121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/>
              <a:t>Cumprimento de sentença/processo de execução</a:t>
            </a:r>
          </a:p>
          <a:p>
            <a:pPr marL="1200150" lvl="1" indent="-457200">
              <a:lnSpc>
                <a:spcPts val="2880"/>
              </a:lnSpc>
              <a:spcBef>
                <a:spcPts val="100"/>
              </a:spcBef>
              <a:spcAft>
                <a:spcPts val="1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Em especial o art. 139 IV e a “atipicidade dos atos executivos”: limites, aplicações e possibilidades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718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043608" y="5469031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www.scarpinellabueno.com</a:t>
            </a:r>
          </a:p>
          <a:p>
            <a:pPr algn="ctr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944" y="1458967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38" y="1486861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4F7FB9FF-17DC-4014-9A91-B0B28EE8C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887" y="1500736"/>
            <a:ext cx="2248217" cy="275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1269</TotalTime>
  <Words>401</Words>
  <Application>Microsoft Office PowerPoint</Application>
  <PresentationFormat>Apresentação na tela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Design padrão</vt:lpstr>
      <vt:lpstr> ESTRATÉGIAS PROCESSUAIS DIVERSAS DAS AÇÕES TÍPICAS NA LOCAÇÃO URBANA </vt:lpstr>
      <vt:lpstr>Considerações iniciais</vt:lpstr>
      <vt:lpstr>Parte geral do CPC</vt:lpstr>
      <vt:lpstr>Tutela provisória</vt:lpstr>
      <vt:lpstr>Procedimento comum</vt:lpstr>
      <vt:lpstr>Recursos e processos nos Tribunais</vt:lpstr>
      <vt:lpstr>Cumprimento de sentença e execução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384</cp:revision>
  <cp:lastPrinted>2018-06-28T15:36:05Z</cp:lastPrinted>
  <dcterms:created xsi:type="dcterms:W3CDTF">2007-03-23T14:32:10Z</dcterms:created>
  <dcterms:modified xsi:type="dcterms:W3CDTF">2019-11-27T19:44:08Z</dcterms:modified>
</cp:coreProperties>
</file>